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6" r:id="rId2"/>
  </p:sldIdLst>
  <p:sldSz cx="51206400" cy="2880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9428"/>
    <p:restoredTop sz="96889"/>
  </p:normalViewPr>
  <p:slideViewPr>
    <p:cSldViewPr snapToGrid="0" snapToObjects="1">
      <p:cViewPr varScale="1">
        <p:scale>
          <a:sx n="34" d="100"/>
          <a:sy n="34" d="100"/>
        </p:scale>
        <p:origin x="167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00800" y="4713925"/>
            <a:ext cx="38404800" cy="10027920"/>
          </a:xfrm>
        </p:spPr>
        <p:txBody>
          <a:bodyPr anchor="b"/>
          <a:lstStyle>
            <a:lvl1pPr algn="ctr"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00800" y="15128560"/>
            <a:ext cx="38404800" cy="6954200"/>
          </a:xfrm>
        </p:spPr>
        <p:txBody>
          <a:bodyPr/>
          <a:lstStyle>
            <a:lvl1pPr marL="0" indent="0" algn="ctr">
              <a:buNone/>
              <a:defRPr sz="10080"/>
            </a:lvl1pPr>
            <a:lvl2pPr marL="1920240" indent="0" algn="ctr">
              <a:buNone/>
              <a:defRPr sz="8400"/>
            </a:lvl2pPr>
            <a:lvl3pPr marL="3840480" indent="0" algn="ctr">
              <a:buNone/>
              <a:defRPr sz="7560"/>
            </a:lvl3pPr>
            <a:lvl4pPr marL="5760720" indent="0" algn="ctr">
              <a:buNone/>
              <a:defRPr sz="6720"/>
            </a:lvl4pPr>
            <a:lvl5pPr marL="7680960" indent="0" algn="ctr">
              <a:buNone/>
              <a:defRPr sz="6720"/>
            </a:lvl5pPr>
            <a:lvl6pPr marL="9601200" indent="0" algn="ctr">
              <a:buNone/>
              <a:defRPr sz="6720"/>
            </a:lvl6pPr>
            <a:lvl7pPr marL="11521440" indent="0" algn="ctr">
              <a:buNone/>
              <a:defRPr sz="6720"/>
            </a:lvl7pPr>
            <a:lvl8pPr marL="13441680" indent="0" algn="ctr">
              <a:buNone/>
              <a:defRPr sz="6720"/>
            </a:lvl8pPr>
            <a:lvl9pPr marL="15361920" indent="0" algn="ctr">
              <a:buNone/>
              <a:defRPr sz="67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44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369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644580" y="1533525"/>
            <a:ext cx="11041380" cy="244097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20440" y="1533525"/>
            <a:ext cx="32484060" cy="244097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56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954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3770" y="7180902"/>
            <a:ext cx="44165520" cy="11981495"/>
          </a:xfrm>
        </p:spPr>
        <p:txBody>
          <a:bodyPr anchor="b"/>
          <a:lstStyle>
            <a:lvl1pPr>
              <a:defRPr sz="2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93770" y="19275747"/>
            <a:ext cx="44165520" cy="6300785"/>
          </a:xfrm>
        </p:spPr>
        <p:txBody>
          <a:bodyPr/>
          <a:lstStyle>
            <a:lvl1pPr marL="0" indent="0">
              <a:buNone/>
              <a:defRPr sz="10080">
                <a:solidFill>
                  <a:schemeClr val="tx1">
                    <a:tint val="75000"/>
                  </a:schemeClr>
                </a:solidFill>
              </a:defRPr>
            </a:lvl1pPr>
            <a:lvl2pPr marL="1920240" indent="0">
              <a:buNone/>
              <a:defRPr sz="840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5631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520440" y="7667625"/>
            <a:ext cx="21762720" cy="182756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923240" y="7667625"/>
            <a:ext cx="21762720" cy="182756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124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0" y="1533527"/>
            <a:ext cx="44165520" cy="556736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7112" y="7060885"/>
            <a:ext cx="21662705" cy="3460430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27112" y="10521315"/>
            <a:ext cx="21662705" cy="154752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923240" y="7060885"/>
            <a:ext cx="21769390" cy="3460430"/>
          </a:xfrm>
        </p:spPr>
        <p:txBody>
          <a:bodyPr anchor="b"/>
          <a:lstStyle>
            <a:lvl1pPr marL="0" indent="0">
              <a:buNone/>
              <a:defRPr sz="10080" b="1"/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923240" y="10521315"/>
            <a:ext cx="21769390" cy="154752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772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079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64571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920240"/>
            <a:ext cx="16515395" cy="67208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69390" y="4147187"/>
            <a:ext cx="25923240" cy="20469225"/>
          </a:xfrm>
        </p:spPr>
        <p:txBody>
          <a:bodyPr/>
          <a:lstStyle>
            <a:lvl1pPr>
              <a:defRPr sz="13440"/>
            </a:lvl1pPr>
            <a:lvl2pPr>
              <a:defRPr sz="11760"/>
            </a:lvl2pPr>
            <a:lvl3pPr>
              <a:defRPr sz="10080"/>
            </a:lvl3pPr>
            <a:lvl4pPr>
              <a:defRPr sz="8400"/>
            </a:lvl4pPr>
            <a:lvl5pPr>
              <a:defRPr sz="8400"/>
            </a:lvl5pPr>
            <a:lvl6pPr>
              <a:defRPr sz="8400"/>
            </a:lvl6pPr>
            <a:lvl7pPr>
              <a:defRPr sz="8400"/>
            </a:lvl7pPr>
            <a:lvl8pPr>
              <a:defRPr sz="8400"/>
            </a:lvl8pPr>
            <a:lvl9pPr>
              <a:defRPr sz="8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8641080"/>
            <a:ext cx="16515395" cy="16008670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7367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27112" y="1920240"/>
            <a:ext cx="16515395" cy="6720840"/>
          </a:xfrm>
        </p:spPr>
        <p:txBody>
          <a:bodyPr anchor="b"/>
          <a:lstStyle>
            <a:lvl1pPr>
              <a:defRPr sz="134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769390" y="4147187"/>
            <a:ext cx="25923240" cy="20469225"/>
          </a:xfrm>
        </p:spPr>
        <p:txBody>
          <a:bodyPr anchor="t"/>
          <a:lstStyle>
            <a:lvl1pPr marL="0" indent="0">
              <a:buNone/>
              <a:defRPr sz="13440"/>
            </a:lvl1pPr>
            <a:lvl2pPr marL="1920240" indent="0">
              <a:buNone/>
              <a:defRPr sz="11760"/>
            </a:lvl2pPr>
            <a:lvl3pPr marL="3840480" indent="0">
              <a:buNone/>
              <a:defRPr sz="10080"/>
            </a:lvl3pPr>
            <a:lvl4pPr marL="5760720" indent="0">
              <a:buNone/>
              <a:defRPr sz="8400"/>
            </a:lvl4pPr>
            <a:lvl5pPr marL="7680960" indent="0">
              <a:buNone/>
              <a:defRPr sz="8400"/>
            </a:lvl5pPr>
            <a:lvl6pPr marL="9601200" indent="0">
              <a:buNone/>
              <a:defRPr sz="8400"/>
            </a:lvl6pPr>
            <a:lvl7pPr marL="11521440" indent="0">
              <a:buNone/>
              <a:defRPr sz="8400"/>
            </a:lvl7pPr>
            <a:lvl8pPr marL="13441680" indent="0">
              <a:buNone/>
              <a:defRPr sz="8400"/>
            </a:lvl8pPr>
            <a:lvl9pPr marL="15361920" indent="0">
              <a:buNone/>
              <a:defRPr sz="8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527112" y="8641080"/>
            <a:ext cx="16515395" cy="16008670"/>
          </a:xfrm>
        </p:spPr>
        <p:txBody>
          <a:bodyPr/>
          <a:lstStyle>
            <a:lvl1pPr marL="0" indent="0">
              <a:buNone/>
              <a:defRPr sz="6720"/>
            </a:lvl1pPr>
            <a:lvl2pPr marL="1920240" indent="0">
              <a:buNone/>
              <a:defRPr sz="5880"/>
            </a:lvl2pPr>
            <a:lvl3pPr marL="3840480" indent="0">
              <a:buNone/>
              <a:defRPr sz="5040"/>
            </a:lvl3pPr>
            <a:lvl4pPr marL="5760720" indent="0">
              <a:buNone/>
              <a:defRPr sz="4200"/>
            </a:lvl4pPr>
            <a:lvl5pPr marL="7680960" indent="0">
              <a:buNone/>
              <a:defRPr sz="4200"/>
            </a:lvl5pPr>
            <a:lvl6pPr marL="9601200" indent="0">
              <a:buNone/>
              <a:defRPr sz="4200"/>
            </a:lvl6pPr>
            <a:lvl7pPr marL="11521440" indent="0">
              <a:buNone/>
              <a:defRPr sz="4200"/>
            </a:lvl7pPr>
            <a:lvl8pPr marL="13441680" indent="0">
              <a:buNone/>
              <a:defRPr sz="4200"/>
            </a:lvl8pPr>
            <a:lvl9pPr marL="15361920" indent="0">
              <a:buNone/>
              <a:defRPr sz="4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324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20440" y="1533527"/>
            <a:ext cx="44165520" cy="55673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20440" y="7667625"/>
            <a:ext cx="44165520" cy="182756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520440" y="26696672"/>
            <a:ext cx="11521440" cy="1533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6BCDA8-FA0B-7444-98D5-E5C82017B1EE}" type="datetimeFigureOut">
              <a:rPr lang="en-US" smtClean="0"/>
              <a:t>3/3/22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962120" y="26696672"/>
            <a:ext cx="17282160" cy="1533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164520" y="26696672"/>
            <a:ext cx="11521440" cy="15335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960437-96BB-C141-846D-4CE8F6775D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23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3840480" rtl="0" eaLnBrk="1" latinLnBrk="0" hangingPunct="1">
        <a:lnSpc>
          <a:spcPct val="90000"/>
        </a:lnSpc>
        <a:spcBef>
          <a:spcPct val="0"/>
        </a:spcBef>
        <a:buNone/>
        <a:defRPr sz="184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60120" indent="-960120" algn="l" defTabSz="3840480" rtl="0" eaLnBrk="1" latinLnBrk="0" hangingPunct="1">
        <a:lnSpc>
          <a:spcPct val="90000"/>
        </a:lnSpc>
        <a:spcBef>
          <a:spcPts val="4200"/>
        </a:spcBef>
        <a:buFont typeface="Arial" panose="020B0604020202020204" pitchFamily="34" charset="0"/>
        <a:buChar char="•"/>
        <a:defRPr sz="11760" kern="1200">
          <a:solidFill>
            <a:schemeClr val="tx1"/>
          </a:solidFill>
          <a:latin typeface="+mn-lt"/>
          <a:ea typeface="+mn-ea"/>
          <a:cs typeface="+mn-cs"/>
        </a:defRPr>
      </a:lvl1pPr>
      <a:lvl2pPr marL="28803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2pPr>
      <a:lvl3pPr marL="48006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8400" kern="1200">
          <a:solidFill>
            <a:schemeClr val="tx1"/>
          </a:solidFill>
          <a:latin typeface="+mn-lt"/>
          <a:ea typeface="+mn-ea"/>
          <a:cs typeface="+mn-cs"/>
        </a:defRPr>
      </a:lvl3pPr>
      <a:lvl4pPr marL="67208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864108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1056132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248156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6322040" indent="-960120" algn="l" defTabSz="3840480" rtl="0" eaLnBrk="1" latinLnBrk="0" hangingPunct="1">
        <a:lnSpc>
          <a:spcPct val="90000"/>
        </a:lnSpc>
        <a:spcBef>
          <a:spcPts val="2100"/>
        </a:spcBef>
        <a:buFont typeface="Arial" panose="020B0604020202020204" pitchFamily="34" charset="0"/>
        <a:buChar char="•"/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384048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9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D28656D9-2F66-694B-9220-CA886D5606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49" t="12945" r="26056" b="8630"/>
          <a:stretch/>
        </p:blipFill>
        <p:spPr>
          <a:xfrm>
            <a:off x="13044669" y="20863106"/>
            <a:ext cx="8175620" cy="7692712"/>
          </a:xfrm>
          <a:prstGeom prst="rect">
            <a:avLst/>
          </a:prstGeom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85A323BC-DF55-3F45-9740-D6CE300B1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82681" y="18845368"/>
            <a:ext cx="13257083" cy="9658668"/>
          </a:xfrm>
          <a:prstGeom prst="rect">
            <a:avLst/>
          </a:prstGeom>
        </p:spPr>
      </p:pic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A8D93889-F5B5-7442-B6F9-D989EBB5234E}"/>
              </a:ext>
            </a:extLst>
          </p:cNvPr>
          <p:cNvSpPr txBox="1">
            <a:spLocks/>
          </p:cNvSpPr>
          <p:nvPr/>
        </p:nvSpPr>
        <p:spPr>
          <a:xfrm>
            <a:off x="14639188" y="5003280"/>
            <a:ext cx="22485039" cy="1976249"/>
          </a:xfrm>
          <a:prstGeom prst="rect">
            <a:avLst/>
          </a:prstGeom>
        </p:spPr>
        <p:txBody>
          <a:bodyPr anchor="t" anchorCtr="1">
            <a:normAutofit/>
          </a:bodyPr>
          <a:lstStyle>
            <a:lvl1pPr marL="0" indent="0" algn="ctr" defTabSz="5014913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8800" kern="1200">
                <a:solidFill>
                  <a:schemeClr val="accent5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075113" indent="-1566863" algn="l" defTabSz="5014913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69038" indent="-1252538" algn="l" defTabSz="5014913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77288" indent="-1252538" algn="l" defTabSz="5014913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85538" indent="-1252538" algn="l" defTabSz="5014913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93688" indent="-1253972" algn="l" defTabSz="50158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301630" indent="-1253972" algn="l" defTabSz="50158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809574" indent="-1253972" algn="l" defTabSz="50158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17516" indent="-1253972" algn="l" defTabSz="50158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3150" dirty="0">
              <a:solidFill>
                <a:srgbClr val="4472C4">
                  <a:lumMod val="50000"/>
                </a:srgbClr>
              </a:solidFill>
              <a:latin typeface="Calibri"/>
            </a:endParaRPr>
          </a:p>
        </p:txBody>
      </p:sp>
      <p:sp>
        <p:nvSpPr>
          <p:cNvPr id="17" name="Text Placeholder 17">
            <a:extLst>
              <a:ext uri="{FF2B5EF4-FFF2-40B4-BE49-F238E27FC236}">
                <a16:creationId xmlns:a16="http://schemas.microsoft.com/office/drawing/2014/main" id="{B993E495-4461-4149-BAED-E1DBB74A93C0}"/>
              </a:ext>
            </a:extLst>
          </p:cNvPr>
          <p:cNvSpPr txBox="1">
            <a:spLocks/>
          </p:cNvSpPr>
          <p:nvPr/>
        </p:nvSpPr>
        <p:spPr>
          <a:xfrm>
            <a:off x="9751199" y="464762"/>
            <a:ext cx="33314965" cy="4587474"/>
          </a:xfrm>
          <a:prstGeom prst="rect">
            <a:avLst/>
          </a:prstGeom>
          <a:solidFill>
            <a:schemeClr val="accent1">
              <a:alpha val="7000"/>
            </a:schemeClr>
          </a:solidFill>
        </p:spPr>
        <p:txBody>
          <a:bodyPr anchor="t" anchorCtr="1">
            <a:noAutofit/>
          </a:bodyPr>
          <a:lstStyle>
            <a:lvl1pPr marL="0" indent="0" algn="ctr" defTabSz="5014913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11500" b="1" kern="1200">
                <a:solidFill>
                  <a:schemeClr val="accent5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075113" indent="-1566863" algn="l" defTabSz="5014913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269038" indent="-1252538" algn="l" defTabSz="5014913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777288" indent="-1252538" algn="l" defTabSz="5014913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85538" indent="-1252538" algn="l" defTabSz="5014913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7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93688" indent="-1253972" algn="l" defTabSz="50158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301630" indent="-1253972" algn="l" defTabSz="50158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809574" indent="-1253972" algn="l" defTabSz="50158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17516" indent="-1253972" algn="l" defTabSz="501588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35" dirty="0">
              <a:solidFill>
                <a:srgbClr val="4472C4">
                  <a:lumMod val="50000"/>
                </a:srgbClr>
              </a:solidFill>
              <a:latin typeface="Calibri"/>
            </a:endParaRPr>
          </a:p>
          <a:p>
            <a:r>
              <a:rPr lang="en-US" sz="8000" dirty="0">
                <a:solidFill>
                  <a:srgbClr val="4472C4">
                    <a:lumMod val="50000"/>
                  </a:srgbClr>
                </a:solidFill>
                <a:latin typeface="Calibri"/>
              </a:rPr>
              <a:t>Cooperative and Stochastic Multi-Player Multi-Armed Bandit: </a:t>
            </a:r>
          </a:p>
          <a:p>
            <a:r>
              <a:rPr lang="en-US" sz="8000" dirty="0">
                <a:solidFill>
                  <a:srgbClr val="4472C4">
                    <a:lumMod val="50000"/>
                  </a:srgbClr>
                </a:solidFill>
                <a:latin typeface="Calibri"/>
              </a:rPr>
              <a:t>Optimal Regret With Neither Communication Nor Collisions</a:t>
            </a:r>
          </a:p>
          <a:p>
            <a:pPr defTabSz="276518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575" b="0" dirty="0">
              <a:solidFill>
                <a:srgbClr val="4472C4">
                  <a:lumMod val="50000"/>
                </a:srgbClr>
              </a:solidFill>
              <a:latin typeface="Calibri"/>
            </a:endParaRPr>
          </a:p>
          <a:p>
            <a:pPr defTabSz="276518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5400" b="0" dirty="0">
                <a:solidFill>
                  <a:srgbClr val="4472C4">
                    <a:lumMod val="50000"/>
                  </a:srgbClr>
                </a:solidFill>
                <a:latin typeface="Calibri"/>
              </a:rPr>
              <a:t>Sébastien Bubeck (Microsoft), Thomas </a:t>
            </a:r>
            <a:r>
              <a:rPr lang="en-US" sz="5400" b="0" dirty="0" err="1">
                <a:solidFill>
                  <a:srgbClr val="4472C4">
                    <a:lumMod val="50000"/>
                  </a:srgbClr>
                </a:solidFill>
                <a:latin typeface="Calibri"/>
              </a:rPr>
              <a:t>Budzinski</a:t>
            </a:r>
            <a:r>
              <a:rPr lang="en-US" sz="5400" b="0" dirty="0">
                <a:solidFill>
                  <a:srgbClr val="4472C4">
                    <a:lumMod val="50000"/>
                  </a:srgbClr>
                </a:solidFill>
                <a:latin typeface="Calibri"/>
              </a:rPr>
              <a:t> (ENS Lyon), Mark Sellke (Stanford): COLT 2021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D8EB424-27D9-C94A-8B07-198A2FF334DB}"/>
              </a:ext>
            </a:extLst>
          </p:cNvPr>
          <p:cNvGrpSpPr/>
          <p:nvPr/>
        </p:nvGrpSpPr>
        <p:grpSpPr>
          <a:xfrm>
            <a:off x="503504" y="5474688"/>
            <a:ext cx="14669824" cy="9283323"/>
            <a:chOff x="1441818" y="7013904"/>
            <a:chExt cx="14048229" cy="11104927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Text Placeholder 1">
                  <a:extLst>
                    <a:ext uri="{FF2B5EF4-FFF2-40B4-BE49-F238E27FC236}">
                      <a16:creationId xmlns:a16="http://schemas.microsoft.com/office/drawing/2014/main" id="{E162A41E-AE71-DA42-9571-1CE9218904B7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441818" y="8115384"/>
                  <a:ext cx="14048228" cy="10003447"/>
                </a:xfrm>
                <a:prstGeom prst="rect">
                  <a:avLst/>
                </a:prstGeom>
                <a:solidFill>
                  <a:srgbClr val="FF0000">
                    <a:alpha val="5000"/>
                  </a:srgbClr>
                </a:solidFill>
              </p:spPr>
              <p:txBody>
                <a:bodyPr wrap="square" lIns="205730" tIns="205730" rIns="205730" bIns="205730">
                  <a:spAutoFit/>
                </a:bodyPr>
                <a:lstStyle>
                  <a:lvl1pPr marL="0" indent="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None/>
                    <a:defRPr sz="2800" kern="1200">
                      <a:solidFill>
                        <a:schemeClr val="accent5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1pPr>
                  <a:lvl2pPr marL="1698086" indent="-65311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2pPr>
                  <a:lvl3pPr marL="2351196" indent="-65311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•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3pPr>
                  <a:lvl4pPr marL="3069618" indent="-718422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4pPr>
                  <a:lvl5pPr marL="3592106" indent="-522488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»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5pPr>
                  <a:lvl6pPr marL="13793688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6301630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18809574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1317516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Problem: </a:t>
                  </a:r>
                  <a14:m>
                    <m:oMath xmlns:m="http://schemas.openxmlformats.org/officeDocument/2006/math"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-armed stochastic bandits with </a:t>
                  </a:r>
                  <a:r>
                    <a:rPr lang="en-US" sz="4000" b="1" dirty="0">
                      <a:solidFill>
                        <a:schemeClr val="tx1"/>
                      </a:solidFill>
                      <a:latin typeface="Calibri"/>
                    </a:rPr>
                    <a:t>multiple players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.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14:m>
                    <m:oMath xmlns:m="http://schemas.openxmlformats.org/officeDocument/2006/math"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arms with reward probabilities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,…,</m:t>
                      </m:r>
                      <m:sSub>
                        <m:sSubPr>
                          <m:ctrlP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</m:sub>
                      </m:sSub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a14:m>
                  <a:endParaRPr lang="en-US" sz="4000" dirty="0">
                    <a:solidFill>
                      <a:schemeClr val="tx1"/>
                    </a:solidFill>
                    <a:latin typeface="Calibri"/>
                  </a:endParaRP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At time </a:t>
                  </a:r>
                  <a14:m>
                    <m:oMath xmlns:m="http://schemas.openxmlformats.org/officeDocument/2006/math"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=1,2,…,</m:t>
                      </m:r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𝑇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each of </a:t>
                  </a:r>
                  <a14:m>
                    <m:oMath xmlns:m="http://schemas.openxmlformats.org/officeDocument/2006/math"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players choose an arm.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Players </a:t>
                  </a:r>
                  <a:r>
                    <a:rPr lang="en-US" sz="4000" b="1" dirty="0">
                      <a:solidFill>
                        <a:schemeClr val="tx1"/>
                      </a:solidFill>
                      <a:latin typeface="Calibri"/>
                    </a:rPr>
                    <a:t>cannot communicate.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Colliding (choosing the same arm) gives </a:t>
                  </a:r>
                  <a:r>
                    <a:rPr lang="en-US" sz="4000" b="1" dirty="0">
                      <a:solidFill>
                        <a:schemeClr val="tx1"/>
                      </a:solidFill>
                      <a:latin typeface="Calibri"/>
                    </a:rPr>
                    <a:t>no reward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.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Goal: low expected regret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compared to top </a:t>
                  </a:r>
                  <a14:m>
                    <m:oMath xmlns:m="http://schemas.openxmlformats.org/officeDocument/2006/math"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arms.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Motivation: cognitive radio. Arms </a:t>
                  </a:r>
                  <a14:m>
                    <m:oMath xmlns:m="http://schemas.openxmlformats.org/officeDocument/2006/math"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≈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channels.                                         </a:t>
                  </a:r>
                  <a:r>
                    <a:rPr lang="en-US" sz="3600" dirty="0">
                      <a:solidFill>
                        <a:schemeClr val="tx1"/>
                      </a:solidFill>
                      <a:latin typeface="Calibri"/>
                    </a:rPr>
                    <a:t>[Lai-Jiang-Poor 08, Liu-Zhao 10 Anandkumar-Michael-Tang-Swami 11].</a:t>
                  </a:r>
                </a:p>
              </p:txBody>
            </p:sp>
          </mc:Choice>
          <mc:Fallback xmlns="">
            <p:sp>
              <p:nvSpPr>
                <p:cNvPr id="25" name="Text Placeholder 1">
                  <a:extLst>
                    <a:ext uri="{FF2B5EF4-FFF2-40B4-BE49-F238E27FC236}">
                      <a16:creationId xmlns:a16="http://schemas.microsoft.com/office/drawing/2014/main" id="{E162A41E-AE71-DA42-9571-1CE9218904B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1818" y="8115384"/>
                  <a:ext cx="14048228" cy="10003447"/>
                </a:xfrm>
                <a:prstGeom prst="rect">
                  <a:avLst/>
                </a:prstGeom>
                <a:blipFill>
                  <a:blip r:embed="rId4"/>
                  <a:stretch>
                    <a:fillRect l="-519" r="-285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6" name="Text Placeholder 2">
              <a:extLst>
                <a:ext uri="{FF2B5EF4-FFF2-40B4-BE49-F238E27FC236}">
                  <a16:creationId xmlns:a16="http://schemas.microsoft.com/office/drawing/2014/main" id="{C64432EE-A0F9-F04B-A63E-F9EBFB8F67A4}"/>
                </a:ext>
              </a:extLst>
            </p:cNvPr>
            <p:cNvSpPr txBox="1">
              <a:spLocks/>
            </p:cNvSpPr>
            <p:nvPr/>
          </p:nvSpPr>
          <p:spPr>
            <a:xfrm>
              <a:off x="1441820" y="7013904"/>
              <a:ext cx="14048227" cy="1101480"/>
            </a:xfrm>
            <a:prstGeom prst="rect">
              <a:avLst/>
            </a:prstGeom>
            <a:solidFill>
              <a:srgbClr val="FF0000">
                <a:alpha val="14000"/>
              </a:srgbClr>
            </a:solidFill>
          </p:spPr>
          <p:txBody>
            <a:bodyPr wrap="square" lIns="82292" tIns="82292" rIns="82292" bIns="82292" anchor="ctr" anchorCtr="0">
              <a:spAutoFit/>
            </a:bodyPr>
            <a:lstStyle>
              <a:lvl1pPr marL="0" indent="0" algn="ctr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None/>
                <a:defRPr sz="4200" b="1" u="sng" kern="1200" baseline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075113" indent="-1566863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–"/>
                <a:defRPr sz="15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269038" indent="-1252538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defRPr sz="1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777288" indent="-1252538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–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285538" indent="-1252538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93688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301630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809574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1317516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725" dirty="0">
                  <a:solidFill>
                    <a:schemeClr val="tx1"/>
                  </a:solidFill>
                  <a:latin typeface="Calibri"/>
                </a:rPr>
                <a:t>The Setup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8D5467D-AA8B-7B41-9E8B-726ABA5F6433}"/>
              </a:ext>
            </a:extLst>
          </p:cNvPr>
          <p:cNvGrpSpPr/>
          <p:nvPr/>
        </p:nvGrpSpPr>
        <p:grpSpPr>
          <a:xfrm>
            <a:off x="683131" y="15712635"/>
            <a:ext cx="14669823" cy="7853915"/>
            <a:chOff x="19932811" y="6962238"/>
            <a:chExt cx="14884495" cy="6829312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8" name="Text Placeholder 7">
                  <a:extLst>
                    <a:ext uri="{FF2B5EF4-FFF2-40B4-BE49-F238E27FC236}">
                      <a16:creationId xmlns:a16="http://schemas.microsoft.com/office/drawing/2014/main" id="{9C423E0F-4388-1647-8F12-C3906E9BB02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9932811" y="7846784"/>
                  <a:ext cx="14884494" cy="5944766"/>
                </a:xfrm>
                <a:prstGeom prst="rect">
                  <a:avLst/>
                </a:prstGeom>
                <a:solidFill>
                  <a:srgbClr val="92D050">
                    <a:alpha val="10000"/>
                  </a:srgbClr>
                </a:solidFill>
              </p:spPr>
              <p:txBody>
                <a:bodyPr wrap="square" lIns="205730" tIns="205730" rIns="205730" bIns="205730">
                  <a:spAutoFit/>
                </a:bodyPr>
                <a:lstStyle>
                  <a:lvl1pPr marL="0" indent="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None/>
                    <a:defRPr sz="2800" kern="1200">
                      <a:solidFill>
                        <a:schemeClr val="accent5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1pPr>
                  <a:lvl2pPr marL="1698086" indent="-65311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2pPr>
                  <a:lvl3pPr marL="2351196" indent="-65311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•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3pPr>
                  <a:lvl4pPr marL="3069618" indent="-718422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4pPr>
                  <a:lvl5pPr marL="3592106" indent="-522488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»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5pPr>
                  <a:lvl6pPr marL="13793688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6301630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18809574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1317516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450062" lvl="0" indent="-450062" defTabSz="4572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Font typeface="Wingdings" pitchFamily="2" charset="2"/>
                    <a:buChar char="Ø"/>
                  </a:pP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a:rPr lang="en-US" sz="400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𝑅</m:t>
                          </m:r>
                        </m:e>
                        <m:sub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𝑇</m:t>
                          </m:r>
                        </m:sub>
                      </m:sSub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+mn-cs"/>
                        </a:rPr>
                        <m:t>≤</m:t>
                      </m:r>
                      <m:acc>
                        <m:accPr>
                          <m:chr m:val="̃"/>
                          <m:ctrlP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accPr>
                        <m:e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𝑂</m:t>
                          </m:r>
                        </m:e>
                      </m:acc>
                      <m:d>
                        <m:dPr>
                          <m:ctrlP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dPr>
                        <m:e>
                          <m:rad>
                            <m:radPr>
                              <m:degHide m:val="on"/>
                              <m:ctrlPr>
                                <a:rPr lang="en-US" sz="4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+mn-cs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4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+mn-cs"/>
                                </a:rPr>
                                <m:t>𝑇</m:t>
                              </m:r>
                            </m:e>
                          </m:rad>
                        </m:e>
                      </m:d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  <a:cs typeface="+mn-cs"/>
                    </a:rPr>
                    <a:t> when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≤1−</m:t>
                      </m:r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𝜀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  <a:cs typeface="+mn-cs"/>
                    </a:rPr>
                    <a:t> [Lugosi-Mehrabian 18].</a:t>
                  </a:r>
                </a:p>
                <a:p>
                  <a:pPr marL="450062" indent="-450062" defTabSz="4572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Font typeface="Wingdings" pitchFamily="2" charset="2"/>
                    <a:buChar char="Ø"/>
                  </a:pP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𝑂</m:t>
                      </m:r>
                      <m:d>
                        <m:dPr>
                          <m:ctrlP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ctrlPr>
                                <a:rPr lang="en-US" sz="4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4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4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4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𝐾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US" sz="4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func>
                                    <m:funcPr>
                                      <m:ctrlPr>
                                        <a:rPr lang="en-US" sz="4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uncPr>
                                    <m:fName>
                                      <m:r>
                                        <m:rPr>
                                          <m:sty m:val="p"/>
                                        </m:rPr>
                                        <a:rPr lang="en-US" sz="4000" b="0" i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log</m:t>
                                      </m:r>
                                    </m:fName>
                                    <m:e>
                                      <m:r>
                                        <a:rPr lang="en-US" sz="4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𝑇</m:t>
                                      </m:r>
                                    </m:e>
                                  </m:func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4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m:rPr>
                                          <m:sty m:val="p"/>
                                        </m:rPr>
                                        <a:rPr lang="en-US" sz="4000" b="0" i="0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Δ</m:t>
                                      </m:r>
                                    </m:e>
                                    <m:sub>
                                      <m:r>
                                        <a:rPr lang="en-US" sz="4000" b="0" i="1" smtClean="0">
                                          <a:solidFill>
                                            <a:schemeClr val="tx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nary>
                        </m:e>
                      </m:d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[Huang-Combes-Trinh 21].</a:t>
                  </a:r>
                  <a:endParaRPr lang="en-US" sz="4000" dirty="0">
                    <a:solidFill>
                      <a:schemeClr val="tx1"/>
                    </a:solidFill>
                    <a:latin typeface="Calibri"/>
                    <a:cs typeface="+mn-cs"/>
                  </a:endParaRPr>
                </a:p>
                <a:p>
                  <a:pPr marL="450062" lvl="0" indent="-450062" defTabSz="4572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  <a:cs typeface="+mn-cs"/>
                    </a:rPr>
                    <a:t>Adversarial losses 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[BLPS 20]</a:t>
                  </a:r>
                  <a:endParaRPr lang="en-US" sz="4000" dirty="0">
                    <a:solidFill>
                      <a:schemeClr val="tx1"/>
                    </a:solidFill>
                    <a:latin typeface="Calibri"/>
                    <a:cs typeface="+mn-cs"/>
                  </a:endParaRPr>
                </a:p>
                <a:p>
                  <a:pPr marL="2148148" lvl="1" indent="-450062" defTabSz="4572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Adaptive losses, no shared randomness:</a:t>
                  </a:r>
                  <a14:m>
                    <m:oMath xmlns:m="http://schemas.openxmlformats.org/officeDocument/2006/math">
                      <m:r>
                        <a:rPr lang="en-US" sz="40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≥</m:t>
                      </m:r>
                      <m:r>
                        <m:rPr>
                          <m:sty m:val="p"/>
                        </m:rPr>
                        <a:rPr lang="en-US" sz="40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Ω</m:t>
                      </m:r>
                      <m:d>
                        <m:dPr>
                          <m:ctrlP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e>
                      </m:d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.</m:t>
                      </m:r>
                    </m:oMath>
                  </a14:m>
                  <a:endParaRPr lang="en-US" sz="4000" dirty="0">
                    <a:solidFill>
                      <a:schemeClr val="tx1"/>
                    </a:solidFill>
                    <a:latin typeface="Calibri"/>
                  </a:endParaRPr>
                </a:p>
                <a:p>
                  <a:pPr marL="2148148" lvl="1" indent="-450062" defTabSz="4572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Font typeface="Wingdings" pitchFamily="2" charset="2"/>
                    <a:buChar char="Ø"/>
                  </a:pP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acc>
                        <m:accPr>
                          <m:chr m:val="̃"/>
                          <m:ctrlP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</m:acc>
                      <m:d>
                        <m:dPr>
                          <m:ctrlP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ad>
                            <m:radPr>
                              <m:degHide m:val="on"/>
                              <m:ctrlPr>
                                <a:rPr lang="en-US" sz="4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4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</m:rad>
                        </m:e>
                      </m:d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if collisions are explicitly announced.</a:t>
                  </a:r>
                </a:p>
                <a:p>
                  <a:pPr marL="2148148" lvl="1" indent="-450062" defTabSz="457200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buFont typeface="Wingdings" pitchFamily="2" charset="2"/>
                    <a:buChar char="Ø"/>
                  </a:pP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b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𝑇</m:t>
                          </m:r>
                        </m:sub>
                      </m:sSub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≤</m:t>
                      </m:r>
                      <m:acc>
                        <m:accPr>
                          <m:chr m:val="̃"/>
                          <m:ctrlP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𝑂</m:t>
                          </m:r>
                        </m:e>
                      </m:acc>
                      <m:d>
                        <m:dPr>
                          <m:ctrlP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4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4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p>
                              <m:r>
                                <a:rPr lang="en-US" sz="40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f>
                                <m:fPr>
                                  <m:ctrlPr>
                                    <a:rPr lang="en-US" sz="4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4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4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  <m:r>
                                    <a:rPr lang="en-US" sz="40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den>
                              </m:f>
                            </m:sup>
                          </m:sSup>
                        </m:e>
                      </m:d>
                      <m:r>
                        <a:rPr lang="en-US" sz="40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only losses observed.</a:t>
                  </a:r>
                </a:p>
                <a:p>
                  <a:pPr marL="450062" lvl="0" indent="-450062" defTabSz="457200" eaLnBrk="1" fontAlgn="auto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  <a:cs typeface="+mn-cs"/>
                    </a:rPr>
                    <a:t>Theme: collisions allow </a:t>
                  </a:r>
                  <a:r>
                    <a:rPr lang="en-US" sz="4000" b="1" dirty="0">
                      <a:solidFill>
                        <a:schemeClr val="tx1"/>
                      </a:solidFill>
                      <a:latin typeface="Calibri"/>
                      <a:cs typeface="+mn-cs"/>
                    </a:rPr>
                    <a:t>implicit communication.</a:t>
                  </a:r>
                  <a:endParaRPr lang="en-US" sz="4000" dirty="0">
                    <a:solidFill>
                      <a:schemeClr val="tx1"/>
                    </a:solidFill>
                    <a:latin typeface="Calibri"/>
                    <a:cs typeface="+mn-cs"/>
                  </a:endParaRPr>
                </a:p>
                <a:p>
                  <a:pPr marL="2148148" lvl="1" indent="-450062" defTabSz="457200" eaLnBrk="1" fontAlgn="auto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Relies on </a:t>
                  </a:r>
                  <a:r>
                    <a:rPr lang="en-US" sz="4000" b="1" dirty="0">
                      <a:solidFill>
                        <a:schemeClr val="tx1"/>
                      </a:solidFill>
                      <a:latin typeface="Calibri"/>
                    </a:rPr>
                    <a:t>observing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the lack of reward from collision.</a:t>
                  </a:r>
                </a:p>
              </p:txBody>
            </p:sp>
          </mc:Choice>
          <mc:Fallback xmlns="">
            <p:sp>
              <p:nvSpPr>
                <p:cNvPr id="28" name="Text Placeholder 7">
                  <a:extLst>
                    <a:ext uri="{FF2B5EF4-FFF2-40B4-BE49-F238E27FC236}">
                      <a16:creationId xmlns:a16="http://schemas.microsoft.com/office/drawing/2014/main" id="{9C423E0F-4388-1647-8F12-C3906E9BB02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932811" y="7846784"/>
                  <a:ext cx="14884494" cy="5944766"/>
                </a:xfrm>
                <a:prstGeom prst="rect">
                  <a:avLst/>
                </a:prstGeom>
                <a:blipFill>
                  <a:blip r:embed="rId5"/>
                  <a:stretch>
                    <a:fillRect l="-519" b="-55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9" name="Text Placeholder 8">
              <a:extLst>
                <a:ext uri="{FF2B5EF4-FFF2-40B4-BE49-F238E27FC236}">
                  <a16:creationId xmlns:a16="http://schemas.microsoft.com/office/drawing/2014/main" id="{C90BF610-DA9B-F24A-ACCD-1666303BF34B}"/>
                </a:ext>
              </a:extLst>
            </p:cNvPr>
            <p:cNvSpPr txBox="1">
              <a:spLocks/>
            </p:cNvSpPr>
            <p:nvPr/>
          </p:nvSpPr>
          <p:spPr>
            <a:xfrm>
              <a:off x="19932812" y="6962238"/>
              <a:ext cx="14884494" cy="780510"/>
            </a:xfrm>
            <a:prstGeom prst="rect">
              <a:avLst/>
            </a:prstGeom>
            <a:solidFill>
              <a:srgbClr val="92D050">
                <a:alpha val="18000"/>
              </a:srgbClr>
            </a:solidFill>
          </p:spPr>
          <p:txBody>
            <a:bodyPr wrap="square" lIns="82292" tIns="82292" rIns="82292" bIns="82292" anchor="ctr" anchorCtr="0">
              <a:spAutoFit/>
            </a:bodyPr>
            <a:lstStyle>
              <a:lvl1pPr marL="0" indent="0" algn="ctr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None/>
                <a:defRPr sz="4200" b="1" u="sng" kern="1200" baseline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075113" indent="-1566863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–"/>
                <a:defRPr sz="15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269038" indent="-1252538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defRPr sz="1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777288" indent="-1252538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–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285538" indent="-1252538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93688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301630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809574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1317516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753" dirty="0">
                  <a:solidFill>
                    <a:schemeClr val="tx1"/>
                  </a:solidFill>
                  <a:latin typeface="Calibri"/>
                </a:rPr>
                <a:t>Some Existing Work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87F182DA-220F-A043-B15D-8778058FB75D}"/>
              </a:ext>
            </a:extLst>
          </p:cNvPr>
          <p:cNvGrpSpPr/>
          <p:nvPr/>
        </p:nvGrpSpPr>
        <p:grpSpPr>
          <a:xfrm>
            <a:off x="15610916" y="5636366"/>
            <a:ext cx="17255103" cy="7283820"/>
            <a:chOff x="1795569" y="22139598"/>
            <a:chExt cx="15838700" cy="5093478"/>
          </a:xfrm>
        </p:grpSpPr>
        <p:sp>
          <p:nvSpPr>
            <p:cNvPr id="30" name="Text Placeholder 9">
              <a:extLst>
                <a:ext uri="{FF2B5EF4-FFF2-40B4-BE49-F238E27FC236}">
                  <a16:creationId xmlns:a16="http://schemas.microsoft.com/office/drawing/2014/main" id="{083C664B-7EC0-0448-A4F2-3573E9C75F57}"/>
                </a:ext>
              </a:extLst>
            </p:cNvPr>
            <p:cNvSpPr txBox="1">
              <a:spLocks/>
            </p:cNvSpPr>
            <p:nvPr/>
          </p:nvSpPr>
          <p:spPr>
            <a:xfrm>
              <a:off x="1795569" y="22139598"/>
              <a:ext cx="15838700" cy="654276"/>
            </a:xfrm>
            <a:prstGeom prst="rect">
              <a:avLst/>
            </a:prstGeom>
            <a:solidFill>
              <a:srgbClr val="92D050">
                <a:alpha val="22000"/>
              </a:srgbClr>
            </a:solidFill>
          </p:spPr>
          <p:txBody>
            <a:bodyPr wrap="square" lIns="82292" tIns="82292" rIns="82292" bIns="82292" anchor="ctr" anchorCtr="0">
              <a:spAutoFit/>
            </a:bodyPr>
            <a:lstStyle>
              <a:lvl1pPr marL="0" indent="0" algn="ctr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None/>
                <a:defRPr sz="4200" b="1" u="sng" kern="1200" baseline="0">
                  <a:solidFill>
                    <a:schemeClr val="accent5">
                      <a:lumMod val="50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075113" indent="-1566863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–"/>
                <a:defRPr sz="15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269038" indent="-1252538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•"/>
                <a:defRPr sz="1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8777288" indent="-1252538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–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285538" indent="-1252538" algn="l" defTabSz="5014913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3793688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16301630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18809574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1317516" indent="-1253972" algn="l" defTabSz="5015886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5000" dirty="0">
                  <a:solidFill>
                    <a:schemeClr val="tx1"/>
                  </a:solidFill>
                  <a:latin typeface="Calibri"/>
                </a:rPr>
                <a:t>Main Result: Optimal Regret with No Collisions At All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31" name="Text Placeholder 10">
                  <a:extLst>
                    <a:ext uri="{FF2B5EF4-FFF2-40B4-BE49-F238E27FC236}">
                      <a16:creationId xmlns:a16="http://schemas.microsoft.com/office/drawing/2014/main" id="{5786AF88-BE8D-AB43-8260-A8B8D27FC812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795569" y="22877538"/>
                  <a:ext cx="15838700" cy="4355538"/>
                </a:xfrm>
                <a:prstGeom prst="rect">
                  <a:avLst/>
                </a:prstGeom>
                <a:solidFill>
                  <a:srgbClr val="92D050">
                    <a:alpha val="10000"/>
                  </a:srgbClr>
                </a:solidFill>
              </p:spPr>
              <p:txBody>
                <a:bodyPr wrap="square" lIns="205730" tIns="205730" rIns="205730" bIns="205730">
                  <a:spAutoFit/>
                </a:bodyPr>
                <a:lstStyle>
                  <a:lvl1pPr marL="0" indent="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None/>
                    <a:defRPr sz="2800" kern="1200">
                      <a:solidFill>
                        <a:schemeClr val="accent5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1pPr>
                  <a:lvl2pPr marL="1698086" indent="-65311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2pPr>
                  <a:lvl3pPr marL="2351196" indent="-65311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•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3pPr>
                  <a:lvl4pPr marL="3069618" indent="-718422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4pPr>
                  <a:lvl5pPr marL="3592106" indent="-522488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»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5pPr>
                  <a:lvl6pPr marL="13793688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6301630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18809574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1317516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sz="5400" dirty="0">
                      <a:solidFill>
                        <a:schemeClr val="tx1"/>
                      </a:solidFill>
                      <a:latin typeface="Calibri"/>
                    </a:rPr>
                    <a:t>Theorem: using public shared randomness, can achieve</a:t>
                  </a:r>
                </a:p>
                <a:p>
                  <a:endParaRPr lang="en-US" sz="3465" dirty="0">
                    <a:solidFill>
                      <a:srgbClr val="4472C4">
                        <a:lumMod val="50000"/>
                      </a:srgbClr>
                    </a:solidFill>
                    <a:latin typeface="Calibri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6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600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6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  <m:r>
                          <a:rPr lang="en-US" sz="6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sz="6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d>
                          <m:dPr>
                            <m:ctrlPr>
                              <a:rPr lang="en-US" sz="6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6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  <m:sSup>
                              <m:sSupPr>
                                <m:ctrlPr>
                                  <a:rPr lang="en-US" sz="6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6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𝐾</m:t>
                                </m:r>
                              </m:e>
                              <m:sup>
                                <m:r>
                                  <a:rPr lang="en-US" sz="6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5.5</m:t>
                                </m:r>
                              </m:sup>
                            </m:sSup>
                            <m:rad>
                              <m:radPr>
                                <m:degHide m:val="on"/>
                                <m:ctrlPr>
                                  <a:rPr lang="en-US" sz="6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radPr>
                              <m:deg/>
                              <m:e>
                                <m:r>
                                  <a:rPr lang="en-US" sz="6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  <m:func>
                                  <m:funcPr>
                                    <m:ctrlPr>
                                      <a:rPr lang="en-US" sz="60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uncPr>
                                  <m:fName>
                                    <m:r>
                                      <m:rPr>
                                        <m:sty m:val="p"/>
                                      </m:rPr>
                                      <a:rPr lang="en-US" sz="6000" b="0" i="0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log</m:t>
                                    </m:r>
                                  </m:fName>
                                  <m:e>
                                    <m:r>
                                      <a:rPr lang="en-US" sz="6000" b="0" i="1" smtClean="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e>
                                </m:func>
                              </m:e>
                            </m:rad>
                          </m:e>
                        </m:d>
                        <m:r>
                          <a:rPr lang="en-US" sz="6000" b="0" i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;</m:t>
                        </m:r>
                      </m:oMath>
                    </m:oMathPara>
                  </a14:m>
                  <a:endParaRPr lang="en-US" sz="6000" b="0">
                    <a:solidFill>
                      <a:srgbClr val="FF0000"/>
                    </a:solidFill>
                    <a:latin typeface="Calibri"/>
                  </a:endParaRPr>
                </a:p>
                <a:p>
                  <a:pPr/>
                  <a:endParaRPr lang="en-US" sz="1800" b="0" dirty="0">
                    <a:solidFill>
                      <a:srgbClr val="FF0000"/>
                    </a:solidFill>
                    <a:latin typeface="Calibri"/>
                  </a:endParaRPr>
                </a:p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6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ℙ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6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m:rPr>
                                <m:sty m:val="p"/>
                              </m:rPr>
                              <a:rPr lang="en-US" sz="6000" b="0" i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there</m:t>
                            </m:r>
                            <m:r>
                              <a:rPr lang="en-US" sz="6000" b="0" i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sz="6000" b="0" i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is</m:t>
                            </m:r>
                            <m:r>
                              <a:rPr lang="en-US" sz="6000" b="0" i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sz="6000" b="0" i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a</m:t>
                            </m:r>
                            <m:r>
                              <a:rPr lang="en-US" sz="6000" b="0" i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sz="6000" b="0" i="0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collision</m:t>
                            </m:r>
                          </m:e>
                        </m:d>
                        <m:r>
                          <a:rPr lang="en-US" sz="6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≤</m:t>
                        </m:r>
                        <m:r>
                          <a:rPr lang="en-US" sz="6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  <m:d>
                          <m:dPr>
                            <m:ctrlPr>
                              <a:rPr lang="en-US" sz="6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6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1/</m:t>
                            </m:r>
                            <m:sSup>
                              <m:sSupPr>
                                <m:ctrlPr>
                                  <a:rPr lang="en-US" sz="6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6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𝑇</m:t>
                                </m:r>
                              </m:e>
                              <m:sup>
                                <m:r>
                                  <a:rPr lang="en-US" sz="6000" b="0" i="1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  <m:r>
                          <a:rPr lang="en-US" sz="6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.</m:t>
                        </m:r>
                      </m:oMath>
                    </m:oMathPara>
                  </a14:m>
                  <a:endParaRPr lang="en-US" sz="6000" dirty="0">
                    <a:solidFill>
                      <a:srgbClr val="FF0000"/>
                    </a:solidFill>
                    <a:latin typeface="Calibri"/>
                  </a:endParaRPr>
                </a:p>
                <a:p>
                  <a:endParaRPr lang="en-US" sz="4800" dirty="0">
                    <a:solidFill>
                      <a:srgbClr val="4472C4">
                        <a:lumMod val="50000"/>
                      </a:srgbClr>
                    </a:solidFill>
                    <a:latin typeface="Calibri"/>
                  </a:endParaRPr>
                </a:p>
                <a:p>
                  <a:r>
                    <a:rPr lang="en-US" sz="4800" dirty="0">
                      <a:solidFill>
                        <a:schemeClr val="tx1"/>
                      </a:solidFill>
                      <a:latin typeface="Calibri"/>
                    </a:rPr>
                    <a:t>[BB 20]: for 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sz="4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a:rPr lang="en-US" sz="4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US" sz="48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=(3,2)</m:t>
                      </m:r>
                    </m:oMath>
                  </a14:m>
                  <a:r>
                    <a:rPr lang="en-US" sz="4800" dirty="0">
                      <a:solidFill>
                        <a:schemeClr val="tx1"/>
                      </a:solidFill>
                      <a:latin typeface="Calibri"/>
                    </a:rPr>
                    <a:t>,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4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4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R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4800" b="0" i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sub>
                      </m:sSub>
                      <m:r>
                        <a:rPr lang="en-US" sz="4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48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Θ</m:t>
                      </m:r>
                      <m:d>
                        <m:dPr>
                          <m:ctrlPr>
                            <a:rPr lang="en-US" sz="48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ad>
                            <m:radPr>
                              <m:degHide m:val="on"/>
                              <m:ctrlPr>
                                <a:rPr lang="en-US" sz="4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sz="4800" i="1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func>
                                <m:funcPr>
                                  <m:ctrlPr>
                                    <a:rPr lang="en-US" sz="4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en-US" sz="480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fName>
                                <m:e>
                                  <m:r>
                                    <a:rPr lang="en-US" sz="4800" i="1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e>
                              </m:func>
                            </m:e>
                          </m:rad>
                        </m:e>
                      </m:d>
                    </m:oMath>
                  </a14:m>
                  <a:r>
                    <a:rPr lang="en-US" sz="4800" dirty="0">
                      <a:solidFill>
                        <a:schemeClr val="tx1"/>
                      </a:solidFill>
                      <a:latin typeface="Calibri"/>
                    </a:rPr>
                    <a:t> is optimal.</a:t>
                  </a:r>
                  <a:endParaRPr lang="en-US" sz="3465" dirty="0">
                    <a:solidFill>
                      <a:schemeClr val="tx1"/>
                    </a:solidFill>
                    <a:latin typeface="Calibri"/>
                  </a:endParaRPr>
                </a:p>
              </p:txBody>
            </p:sp>
          </mc:Choice>
          <mc:Fallback>
            <p:sp>
              <p:nvSpPr>
                <p:cNvPr id="31" name="Text Placeholder 10">
                  <a:extLst>
                    <a:ext uri="{FF2B5EF4-FFF2-40B4-BE49-F238E27FC236}">
                      <a16:creationId xmlns:a16="http://schemas.microsoft.com/office/drawing/2014/main" id="{5786AF88-BE8D-AB43-8260-A8B8D27FC8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795569" y="22877538"/>
                  <a:ext cx="15838700" cy="4355538"/>
                </a:xfrm>
                <a:prstGeom prst="rect">
                  <a:avLst/>
                </a:prstGeom>
                <a:blipFill>
                  <a:blip r:embed="rId6"/>
                  <a:stretch>
                    <a:fillRect l="-1251" t="-204" b="-1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0F46AE90-1109-43B7-A389-112C53BB1261}"/>
              </a:ext>
            </a:extLst>
          </p:cNvPr>
          <p:cNvSpPr/>
          <p:nvPr/>
        </p:nvSpPr>
        <p:spPr>
          <a:xfrm>
            <a:off x="683131" y="5634845"/>
            <a:ext cx="600075" cy="66008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253" dirty="0"/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EA23552-1E0A-46A1-BC6C-AE551C3D6348}"/>
              </a:ext>
            </a:extLst>
          </p:cNvPr>
          <p:cNvSpPr/>
          <p:nvPr/>
        </p:nvSpPr>
        <p:spPr>
          <a:xfrm>
            <a:off x="683131" y="15784759"/>
            <a:ext cx="600075" cy="66008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253" dirty="0"/>
              <a:t>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20CA85AE-ACD0-43A5-B3CC-F37F67F99921}"/>
              </a:ext>
            </a:extLst>
          </p:cNvPr>
          <p:cNvSpPr/>
          <p:nvPr/>
        </p:nvSpPr>
        <p:spPr>
          <a:xfrm>
            <a:off x="15980594" y="5730379"/>
            <a:ext cx="600075" cy="66008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253" dirty="0"/>
              <a:t>3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F56EA2C8-77FB-FB43-9A34-4E9E36CB3426}"/>
              </a:ext>
            </a:extLst>
          </p:cNvPr>
          <p:cNvGrpSpPr/>
          <p:nvPr/>
        </p:nvGrpSpPr>
        <p:grpSpPr>
          <a:xfrm>
            <a:off x="15610912" y="13271616"/>
            <a:ext cx="17255107" cy="7391664"/>
            <a:chOff x="1441816" y="7150730"/>
            <a:chExt cx="16523968" cy="3385446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1" name="Text Placeholder 1">
                  <a:extLst>
                    <a:ext uri="{FF2B5EF4-FFF2-40B4-BE49-F238E27FC236}">
                      <a16:creationId xmlns:a16="http://schemas.microsoft.com/office/drawing/2014/main" id="{D24CD641-0737-2743-A59E-AB4829ACB8F3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441816" y="7571030"/>
                  <a:ext cx="16523968" cy="2965146"/>
                </a:xfrm>
                <a:prstGeom prst="rect">
                  <a:avLst/>
                </a:prstGeom>
                <a:solidFill>
                  <a:srgbClr val="FF0000">
                    <a:alpha val="5000"/>
                  </a:srgbClr>
                </a:solidFill>
              </p:spPr>
              <p:txBody>
                <a:bodyPr wrap="square" lIns="205730" tIns="205730" rIns="205730" bIns="205730">
                  <a:spAutoFit/>
                </a:bodyPr>
                <a:lstStyle>
                  <a:lvl1pPr marL="0" indent="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None/>
                    <a:defRPr sz="2800" kern="1200">
                      <a:solidFill>
                        <a:schemeClr val="accent5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1pPr>
                  <a:lvl2pPr marL="1698086" indent="-65311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2pPr>
                  <a:lvl3pPr marL="2351196" indent="-65311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•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3pPr>
                  <a:lvl4pPr marL="3069618" indent="-718422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4pPr>
                  <a:lvl5pPr marL="3592106" indent="-522488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»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5pPr>
                  <a:lvl6pPr marL="13793688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6301630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18809574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1317516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Assume full-feedback. (Bandit uses similar construction, but more technical.)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Naïve Goal: always play top 2 actions of empirical estimates. 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Naïve Strategy: everywhere in “state space”, pre-label player-action matching.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Problem: going “around a circle” leads to inevitable collision.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Fix [BB20]: add “</a:t>
                  </a:r>
                  <a:r>
                    <a:rPr lang="en-US" sz="4000" dirty="0">
                      <a:solidFill>
                        <a:schemeClr val="accent2"/>
                      </a:solidFill>
                      <a:latin typeface="Calibri"/>
                    </a:rPr>
                    <a:t>padding layer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” as buffer. Random location </a:t>
                  </a:r>
                  <a14:m>
                    <m:oMath xmlns:m="http://schemas.openxmlformats.org/officeDocument/2006/math">
                      <m:r>
                        <a:rPr lang="en-US" sz="400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⇒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</a:t>
                  </a:r>
                  <a:r>
                    <a:rPr lang="en-US" sz="4000">
                      <a:solidFill>
                        <a:schemeClr val="tx1"/>
                      </a:solidFill>
                      <a:latin typeface="Calibri"/>
                    </a:rPr>
                    <a:t>little harm.</a:t>
                  </a:r>
                  <a:endParaRPr lang="en-US" sz="4000" dirty="0">
                    <a:solidFill>
                      <a:schemeClr val="tx1"/>
                    </a:solidFill>
                    <a:latin typeface="Calibri"/>
                  </a:endParaRP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rgbClr val="FF0000"/>
                      </a:solidFill>
                      <a:latin typeface="Calibri"/>
                    </a:rPr>
                    <a:t>Player estimates close </a:t>
                  </a:r>
                  <a14:m>
                    <m:oMath xmlns:m="http://schemas.openxmlformats.org/officeDocument/2006/math"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⇒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</a:t>
                  </a:r>
                  <a:r>
                    <a:rPr lang="en-US" sz="4000" dirty="0">
                      <a:solidFill>
                        <a:srgbClr val="FF0000"/>
                      </a:solidFill>
                      <a:latin typeface="Calibri"/>
                    </a:rPr>
                    <a:t>use adjacent regions </a:t>
                  </a:r>
                  <a14:m>
                    <m:oMath xmlns:m="http://schemas.openxmlformats.org/officeDocument/2006/math"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⇒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</a:t>
                  </a:r>
                  <a:r>
                    <a:rPr lang="en-US" sz="4000" dirty="0">
                      <a:solidFill>
                        <a:srgbClr val="FF0000"/>
                      </a:solidFill>
                      <a:latin typeface="Calibri"/>
                    </a:rPr>
                    <a:t>no collision 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(with good labels).</a:t>
                  </a:r>
                </a:p>
              </p:txBody>
            </p:sp>
          </mc:Choice>
          <mc:Fallback xmlns="">
            <p:sp>
              <p:nvSpPr>
                <p:cNvPr id="41" name="Text Placeholder 1">
                  <a:extLst>
                    <a:ext uri="{FF2B5EF4-FFF2-40B4-BE49-F238E27FC236}">
                      <a16:creationId xmlns:a16="http://schemas.microsoft.com/office/drawing/2014/main" id="{D24CD641-0737-2743-A59E-AB4829ACB8F3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1816" y="7571030"/>
                  <a:ext cx="16523968" cy="2965146"/>
                </a:xfrm>
                <a:prstGeom prst="rect">
                  <a:avLst/>
                </a:prstGeom>
                <a:blipFill>
                  <a:blip r:embed="rId7"/>
                  <a:stretch>
                    <a:fillRect l="-442" r="-368" b="-5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" name="Text Placeholder 2">
                  <a:extLst>
                    <a:ext uri="{FF2B5EF4-FFF2-40B4-BE49-F238E27FC236}">
                      <a16:creationId xmlns:a16="http://schemas.microsoft.com/office/drawing/2014/main" id="{245C92ED-BB90-4D43-A3B3-01C07043617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441820" y="7150730"/>
                  <a:ext cx="16523960" cy="409145"/>
                </a:xfrm>
                <a:prstGeom prst="rect">
                  <a:avLst/>
                </a:prstGeom>
                <a:solidFill>
                  <a:srgbClr val="FF0000">
                    <a:alpha val="14000"/>
                  </a:srgbClr>
                </a:solidFill>
              </p:spPr>
              <p:txBody>
                <a:bodyPr wrap="square" lIns="82292" tIns="82292" rIns="82292" bIns="82292" anchor="ctr" anchorCtr="0">
                  <a:spAutoFit/>
                </a:bodyPr>
                <a:lstStyle>
                  <a:lvl1pPr marL="0" indent="0" algn="ctr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None/>
                    <a:defRPr sz="4200" b="1" u="sng" kern="1200" baseline="0">
                      <a:solidFill>
                        <a:schemeClr val="accent5">
                          <a:lumMod val="5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075113" indent="-1566863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15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269038" indent="-1252538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•"/>
                    <a:defRPr sz="1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8777288" indent="-1252538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1285538" indent="-1252538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»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3793688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6301630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18809574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1317516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sz="4725" dirty="0">
                      <a:solidFill>
                        <a:schemeClr val="tx1"/>
                      </a:solidFill>
                      <a:latin typeface="Calibri"/>
                    </a:rPr>
                    <a:t>Topological Obstruction and Padding Layer for 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sz="44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4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a:rPr lang="en-US" sz="44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4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US" sz="4400" b="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=(3,2)</m:t>
                      </m:r>
                    </m:oMath>
                  </a14:m>
                  <a:endParaRPr lang="en-US" sz="4725" dirty="0">
                    <a:solidFill>
                      <a:schemeClr val="tx1"/>
                    </a:solidFill>
                    <a:latin typeface="Calibri"/>
                  </a:endParaRPr>
                </a:p>
              </p:txBody>
            </p:sp>
          </mc:Choice>
          <mc:Fallback xmlns="">
            <p:sp>
              <p:nvSpPr>
                <p:cNvPr id="42" name="Text Placeholder 2">
                  <a:extLst>
                    <a:ext uri="{FF2B5EF4-FFF2-40B4-BE49-F238E27FC236}">
                      <a16:creationId xmlns:a16="http://schemas.microsoft.com/office/drawing/2014/main" id="{245C92ED-BB90-4D43-A3B3-01C07043617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1820" y="7150730"/>
                  <a:ext cx="16523960" cy="409145"/>
                </a:xfrm>
                <a:prstGeom prst="rect">
                  <a:avLst/>
                </a:prstGeom>
                <a:blipFill>
                  <a:blip r:embed="rId8"/>
                  <a:stretch>
                    <a:fillRect t="-9722" b="-291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3" name="Oval 42">
            <a:extLst>
              <a:ext uri="{FF2B5EF4-FFF2-40B4-BE49-F238E27FC236}">
                <a16:creationId xmlns:a16="http://schemas.microsoft.com/office/drawing/2014/main" id="{0B240C46-09BE-424C-9144-608AAC522472}"/>
              </a:ext>
            </a:extLst>
          </p:cNvPr>
          <p:cNvSpPr/>
          <p:nvPr/>
        </p:nvSpPr>
        <p:spPr>
          <a:xfrm>
            <a:off x="15980594" y="13361584"/>
            <a:ext cx="600075" cy="66008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253" dirty="0"/>
              <a:t>4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FFD44D8-EE03-F84C-95F7-F6B834E9DAAC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0054" t="12734" r="25992" b="8411"/>
          <a:stretch/>
        </p:blipFill>
        <p:spPr>
          <a:xfrm>
            <a:off x="25118331" y="20666203"/>
            <a:ext cx="8185273" cy="7692712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308B8D3-3F60-6D4A-9639-8DA9A36FC778}"/>
              </a:ext>
            </a:extLst>
          </p:cNvPr>
          <p:cNvCxnSpPr>
            <a:cxnSpLocks/>
          </p:cNvCxnSpPr>
          <p:nvPr/>
        </p:nvCxnSpPr>
        <p:spPr>
          <a:xfrm>
            <a:off x="20520901" y="23472864"/>
            <a:ext cx="6152717" cy="0"/>
          </a:xfrm>
          <a:prstGeom prst="straightConnector1">
            <a:avLst/>
          </a:prstGeom>
          <a:ln w="1905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EA9004F-3894-BB4E-999A-5C07B282786E}"/>
              </a:ext>
            </a:extLst>
          </p:cNvPr>
          <p:cNvSpPr txBox="1"/>
          <p:nvPr/>
        </p:nvSpPr>
        <p:spPr>
          <a:xfrm>
            <a:off x="19432030" y="22574384"/>
            <a:ext cx="77140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2"/>
                </a:solidFill>
              </a:rPr>
              <a:t>Padding layer </a:t>
            </a:r>
            <a:r>
              <a:rPr lang="en-US" sz="3600" dirty="0"/>
              <a:t>prevents collisions [BB20]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472FCCF-7D04-2148-B7E1-F0C588CC70F2}"/>
              </a:ext>
            </a:extLst>
          </p:cNvPr>
          <p:cNvGrpSpPr/>
          <p:nvPr/>
        </p:nvGrpSpPr>
        <p:grpSpPr>
          <a:xfrm>
            <a:off x="33384662" y="5641545"/>
            <a:ext cx="17255107" cy="13185237"/>
            <a:chOff x="1441816" y="7148087"/>
            <a:chExt cx="16523968" cy="6038952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5" name="Text Placeholder 1">
                  <a:extLst>
                    <a:ext uri="{FF2B5EF4-FFF2-40B4-BE49-F238E27FC236}">
                      <a16:creationId xmlns:a16="http://schemas.microsoft.com/office/drawing/2014/main" id="{2D0AFD67-0FBA-9444-B831-2258F7DB0A70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441816" y="7571030"/>
                  <a:ext cx="16523968" cy="5616009"/>
                </a:xfrm>
                <a:prstGeom prst="rect">
                  <a:avLst/>
                </a:prstGeom>
                <a:solidFill>
                  <a:srgbClr val="FF0000">
                    <a:alpha val="5000"/>
                  </a:srgbClr>
                </a:solidFill>
              </p:spPr>
              <p:txBody>
                <a:bodyPr wrap="square" lIns="205730" tIns="205730" rIns="205730" bIns="205730">
                  <a:spAutoFit/>
                </a:bodyPr>
                <a:lstStyle>
                  <a:lvl1pPr marL="0" indent="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None/>
                    <a:defRPr sz="2800" kern="1200">
                      <a:solidFill>
                        <a:schemeClr val="accent5">
                          <a:lumMod val="50000"/>
                        </a:schemeClr>
                      </a:solidFill>
                      <a:latin typeface="Times New Roman" panose="02020603050405020304" pitchFamily="18" charset="0"/>
                      <a:ea typeface="+mn-ea"/>
                      <a:cs typeface="Times New Roman" panose="02020603050405020304" pitchFamily="18" charset="0"/>
                    </a:defRPr>
                  </a:lvl1pPr>
                  <a:lvl2pPr marL="1698086" indent="-65311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2pPr>
                  <a:lvl3pPr marL="2351196" indent="-653110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•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3pPr>
                  <a:lvl4pPr marL="3069618" indent="-718422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4pPr>
                  <a:lvl5pPr marL="3592106" indent="-522488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»"/>
                    <a:defRPr sz="2800" kern="1200">
                      <a:solidFill>
                        <a:schemeClr val="tx1"/>
                      </a:solidFill>
                      <a:latin typeface="Trebuchet MS" pitchFamily="34" charset="0"/>
                      <a:ea typeface="+mn-ea"/>
                      <a:cs typeface="+mn-cs"/>
                    </a:defRPr>
                  </a:lvl5pPr>
                  <a:lvl6pPr marL="13793688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6301630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18809574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1317516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Main difficulty: need a complicated generalization of the partition.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Idea: define </a:t>
                  </a:r>
                  <a:r>
                    <a:rPr lang="en-US" sz="4000" b="1" dirty="0">
                      <a:solidFill>
                        <a:schemeClr val="tx1"/>
                      </a:solidFill>
                      <a:latin typeface="Calibri"/>
                    </a:rPr>
                    <a:t>tree of regions 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by </a:t>
                  </a:r>
                  <a:r>
                    <a:rPr lang="en-US" sz="4000" b="1" dirty="0">
                      <a:solidFill>
                        <a:schemeClr val="tx1"/>
                      </a:solidFill>
                      <a:latin typeface="Calibri"/>
                    </a:rPr>
                    <a:t>ordered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set of</a:t>
                  </a:r>
                  <a:r>
                    <a:rPr lang="en-US" sz="4000" b="1" dirty="0">
                      <a:solidFill>
                        <a:schemeClr val="tx1"/>
                      </a:solidFill>
                      <a:latin typeface="Calibri"/>
                    </a:rPr>
                    <a:t> inequalities 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between arm means.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Separate arms that </a:t>
                  </a:r>
                  <a:r>
                    <a:rPr lang="en-US" sz="4000" i="1" dirty="0">
                      <a:solidFill>
                        <a:schemeClr val="accent2"/>
                      </a:solidFill>
                      <a:latin typeface="Calibri"/>
                    </a:rPr>
                    <a:t>might</a:t>
                  </a:r>
                  <a:r>
                    <a:rPr lang="en-US" sz="4000" i="1" dirty="0">
                      <a:solidFill>
                        <a:srgbClr val="4472C4">
                          <a:lumMod val="50000"/>
                        </a:srgbClr>
                      </a:solidFill>
                      <a:latin typeface="Calibri"/>
                    </a:rPr>
                    <a:t> 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be top </a:t>
                  </a:r>
                  <a14:m>
                    <m:oMath xmlns:m="http://schemas.openxmlformats.org/officeDocument/2006/math">
                      <m:r>
                        <a:rPr lang="en-US" sz="4000" i="1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</m:oMath>
                  </a14:m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 until </a:t>
                  </a:r>
                  <a:r>
                    <a:rPr lang="en-US" sz="4000" dirty="0">
                      <a:solidFill>
                        <a:srgbClr val="00B050"/>
                      </a:solidFill>
                      <a:latin typeface="Calibri"/>
                    </a:rPr>
                    <a:t>top </a:t>
                  </a:r>
                  <a14:m>
                    <m:oMath xmlns:m="http://schemas.openxmlformats.org/officeDocument/2006/math">
                      <m:r>
                        <a:rPr lang="en-US" sz="4000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</m:oMath>
                  </a14:m>
                  <a:r>
                    <a:rPr lang="en-US" sz="4000" dirty="0">
                      <a:solidFill>
                        <a:srgbClr val="4472C4">
                          <a:lumMod val="50000"/>
                        </a:srgbClr>
                      </a:solidFill>
                      <a:latin typeface="Calibri"/>
                    </a:rPr>
                    <a:t> vs </a:t>
                  </a:r>
                  <a:r>
                    <a:rPr lang="en-US" sz="4000" dirty="0">
                      <a:solidFill>
                        <a:srgbClr val="FF0000"/>
                      </a:solidFill>
                      <a:latin typeface="Calibri"/>
                    </a:rPr>
                    <a:t>bottom </a:t>
                  </a:r>
                  <a14:m>
                    <m:oMath xmlns:m="http://schemas.openxmlformats.org/officeDocument/2006/math">
                      <m:r>
                        <a:rPr lang="en-US" sz="4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𝐾</m:t>
                      </m:r>
                      <m:r>
                        <a:rPr lang="en-US" sz="4000" b="0" i="1" smtClean="0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sz="4000" i="1">
                          <a:solidFill>
                            <a:srgbClr val="FF000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</m:oMath>
                  </a14:m>
                  <a:r>
                    <a:rPr lang="en-US" sz="4000" i="1" dirty="0">
                      <a:solidFill>
                        <a:schemeClr val="tx1"/>
                      </a:solidFill>
                      <a:latin typeface="Calibri"/>
                    </a:rPr>
                    <a:t> 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determined.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b="0" dirty="0">
                      <a:solidFill>
                        <a:schemeClr val="tx1"/>
                      </a:solidFill>
                    </a:rPr>
                    <a:t>Example for 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00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ctrlP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0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10,5</m:t>
                          </m:r>
                        </m:e>
                      </m:d>
                      <m:r>
                        <a:rPr lang="en-US" sz="40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:</m:t>
                      </m:r>
                    </m:oMath>
                  </a14:m>
                  <a:r>
                    <a:rPr lang="en-US" sz="4000" b="0" dirty="0">
                      <a:solidFill>
                        <a:schemeClr val="tx1"/>
                      </a:solidFill>
                    </a:rPr>
                    <a:t> </a:t>
                  </a:r>
                </a:p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{"/>
                            <m:endChr m:val="}"/>
                            <m:ctrlPr>
                              <a:rPr lang="en-US" sz="4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1,2,3,4,5,6,7,8,9,10</m:t>
                            </m:r>
                          </m:e>
                        </m:d>
                      </m:oMath>
                    </m:oMathPara>
                  </a14:m>
                  <a:endParaRPr lang="en-US" sz="4000" b="0" dirty="0">
                    <a:solidFill>
                      <a:schemeClr val="accent2"/>
                    </a:solidFill>
                    <a:latin typeface="Calibri"/>
                  </a:endParaRPr>
                </a:p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4000" b="0" i="1" smtClean="0">
                            <a:solidFill>
                              <a:srgbClr val="4472C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→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sz="4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1,2,3,4,5,6,8</m:t>
                            </m:r>
                          </m:e>
                        </m:d>
                        <m:sSub>
                          <m:sSubPr>
                            <m:ctrlPr>
                              <a:rPr lang="en-US" sz="4000" b="0" i="1" smtClean="0">
                                <a:solidFill>
                                  <a:srgbClr val="4472C4">
                                    <a:lumMod val="50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b="0" i="1" smtClean="0">
                                <a:solidFill>
                                  <a:srgbClr val="4472C4">
                                    <a:lumMod val="50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  <m:t>&gt;</m:t>
                            </m:r>
                          </m:e>
                          <m:sub>
                            <m:r>
                              <a:rPr lang="en-US" sz="4000" b="0" i="1" smtClean="0">
                                <a:solidFill>
                                  <a:srgbClr val="4472C4">
                                    <a:lumMod val="50000"/>
                                  </a:srgbClr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begChr m:val="{"/>
                            <m:endChr m:val="}"/>
                            <m:ctrlPr>
                              <a:rPr lang="en-US" sz="4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7,9,10</m:t>
                            </m:r>
                          </m:e>
                        </m:d>
                      </m:oMath>
                    </m:oMathPara>
                  </a14:m>
                  <a:endParaRPr lang="en-US" sz="4000" b="0" dirty="0">
                    <a:solidFill>
                      <a:srgbClr val="FF0000"/>
                    </a:solidFill>
                    <a:latin typeface="Calibri"/>
                  </a:endParaRPr>
                </a:p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4000" i="1">
                            <a:solidFill>
                              <a:srgbClr val="4472C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→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sz="40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1,3,5</m:t>
                            </m:r>
                          </m:e>
                        </m:d>
                        <m:sSub>
                          <m:sSubPr>
                            <m:ctrlPr>
                              <a:rPr lang="en-US" sz="4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&gt;</m:t>
                            </m:r>
                          </m:e>
                          <m:sub>
                            <m:r>
                              <a:rPr lang="en-US" sz="4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begChr m:val="{"/>
                            <m:endChr m:val="}"/>
                            <m:ctrlPr>
                              <a:rPr lang="en-US" sz="4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solidFill>
                                  <a:schemeClr val="accent2"/>
                                </a:solidFill>
                                <a:latin typeface="Cambria Math" panose="02040503050406030204" pitchFamily="18" charset="0"/>
                              </a:rPr>
                              <m:t>2,4,6,8</m:t>
                            </m:r>
                          </m:e>
                        </m:d>
                        <m:sSub>
                          <m:sSubPr>
                            <m:ctrlPr>
                              <a:rPr lang="en-US" sz="4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&gt;</m:t>
                            </m:r>
                          </m:e>
                          <m:sub>
                            <m:r>
                              <a:rPr lang="en-US" sz="4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begChr m:val="{"/>
                            <m:endChr m:val="}"/>
                            <m:ctrlPr>
                              <a:rPr lang="en-US" sz="4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7,9,10</m:t>
                            </m:r>
                          </m:e>
                        </m:d>
                      </m:oMath>
                    </m:oMathPara>
                  </a14:m>
                  <a:endParaRPr lang="en-US" sz="4000" dirty="0">
                    <a:solidFill>
                      <a:srgbClr val="4472C4">
                        <a:lumMod val="50000"/>
                      </a:srgbClr>
                    </a:solidFill>
                    <a:latin typeface="Calibri"/>
                  </a:endParaRPr>
                </a:p>
                <a:p>
                  <a:pPr>
                    <a:lnSpc>
                      <a:spcPct val="15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4000" i="1">
                            <a:solidFill>
                              <a:srgbClr val="4472C4">
                                <a:lumMod val="50000"/>
                              </a:srgbClr>
                            </a:solidFill>
                            <a:latin typeface="Cambria Math" panose="02040503050406030204" pitchFamily="18" charset="0"/>
                          </a:rPr>
                          <m:t>→</m:t>
                        </m:r>
                        <m:d>
                          <m:dPr>
                            <m:begChr m:val="{"/>
                            <m:endChr m:val="}"/>
                            <m:ctrlP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i="1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1,3,5</m:t>
                            </m:r>
                          </m:e>
                        </m:d>
                        <m:sSub>
                          <m:sSubPr>
                            <m:ctrlPr>
                              <a:rPr lang="en-US" sz="4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&gt;</m:t>
                            </m:r>
                          </m:e>
                          <m:sub>
                            <m:r>
                              <a:rPr lang="en-US" sz="4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begChr m:val="{"/>
                            <m:endChr m:val="}"/>
                            <m:ctrlPr>
                              <a:rPr lang="en-US" sz="40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b="0" i="1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</a:rPr>
                              <m:t>4,8</m:t>
                            </m:r>
                          </m:e>
                        </m:d>
                        <m:sSub>
                          <m:sSubPr>
                            <m:ctrlPr>
                              <a:rPr lang="en-US" sz="4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&gt;</m:t>
                            </m:r>
                          </m:e>
                          <m:sub>
                            <m:r>
                              <a:rPr lang="en-US" sz="40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n-US" sz="40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{2,6}</m:t>
                        </m:r>
                        <m:sSub>
                          <m:sSubPr>
                            <m:ctrlPr>
                              <a:rPr lang="en-US" sz="4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4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&gt;</m:t>
                            </m:r>
                          </m:e>
                          <m:sub>
                            <m:r>
                              <a:rPr lang="en-US" sz="4000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begChr m:val="{"/>
                            <m:endChr m:val="}"/>
                            <m:ctrlPr>
                              <a:rPr lang="en-US" sz="4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40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7,9,10</m:t>
                            </m:r>
                          </m:e>
                        </m:d>
                      </m:oMath>
                    </m:oMathPara>
                  </a14:m>
                  <a:endParaRPr lang="en-US" sz="4000" dirty="0">
                    <a:solidFill>
                      <a:srgbClr val="4472C4">
                        <a:lumMod val="50000"/>
                      </a:srgbClr>
                    </a:solidFill>
                    <a:latin typeface="Calibri"/>
                  </a:endParaRP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Main regions have </a:t>
                  </a:r>
                  <a:r>
                    <a:rPr lang="en-US" sz="4000" dirty="0">
                      <a:solidFill>
                        <a:srgbClr val="00B050"/>
                      </a:solidFill>
                      <a:latin typeface="Calibri"/>
                    </a:rPr>
                    <a:t>top </a:t>
                  </a:r>
                  <a14:m>
                    <m:oMath xmlns:m="http://schemas.openxmlformats.org/officeDocument/2006/math">
                      <m:r>
                        <a:rPr lang="en-US" sz="4000" i="1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</a:rPr>
                        <m:t>𝑚</m:t>
                      </m:r>
                    </m:oMath>
                  </a14:m>
                  <a:r>
                    <a:rPr lang="en-US" sz="4000" dirty="0">
                      <a:solidFill>
                        <a:srgbClr val="4472C4">
                          <a:lumMod val="50000"/>
                        </a:srgbClr>
                      </a:solidFill>
                      <a:latin typeface="Calibri"/>
                    </a:rPr>
                    <a:t> </a:t>
                  </a: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determined. These are leaves in the tree.</a:t>
                  </a:r>
                </a:p>
                <a:p>
                  <a:pPr marL="450062" indent="-450062">
                    <a:lnSpc>
                      <a:spcPct val="150000"/>
                    </a:lnSpc>
                    <a:buFont typeface="Wingdings" pitchFamily="2" charset="2"/>
                    <a:buChar char="Ø"/>
                  </a:pPr>
                  <a:r>
                    <a:rPr lang="en-US" sz="4000" dirty="0">
                      <a:solidFill>
                        <a:schemeClr val="tx1"/>
                      </a:solidFill>
                      <a:latin typeface="Calibri"/>
                    </a:rPr>
                    <a:t>Generalized padding layers used for separation if:</a:t>
                  </a:r>
                </a:p>
                <a:p>
                  <a:pPr lvl="1" indent="0">
                    <a:lnSpc>
                      <a:spcPct val="150000"/>
                    </a:lnSpc>
                    <a:buNone/>
                  </a:pPr>
                  <a:r>
                    <a:rPr lang="en-US" sz="4000" dirty="0">
                      <a:latin typeface="Calibri"/>
                    </a:rPr>
                    <a:t>1. There is a near-tie for which inequality to add next.</a:t>
                  </a:r>
                </a:p>
                <a:p>
                  <a:pPr lvl="1" indent="0">
                    <a:lnSpc>
                      <a:spcPct val="150000"/>
                    </a:lnSpc>
                    <a:buNone/>
                  </a:pPr>
                  <a:r>
                    <a:rPr lang="en-US" sz="4000" dirty="0">
                      <a:latin typeface="Calibri"/>
                    </a:rPr>
                    <a:t>2. We are close to a previous layer of padding.</a:t>
                  </a:r>
                </a:p>
              </p:txBody>
            </p:sp>
          </mc:Choice>
          <mc:Fallback>
            <p:sp>
              <p:nvSpPr>
                <p:cNvPr id="45" name="Text Placeholder 1">
                  <a:extLst>
                    <a:ext uri="{FF2B5EF4-FFF2-40B4-BE49-F238E27FC236}">
                      <a16:creationId xmlns:a16="http://schemas.microsoft.com/office/drawing/2014/main" id="{2D0AFD67-0FBA-9444-B831-2258F7DB0A7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1816" y="7571030"/>
                  <a:ext cx="16523968" cy="5616009"/>
                </a:xfrm>
                <a:prstGeom prst="rect">
                  <a:avLst/>
                </a:prstGeom>
                <a:blipFill>
                  <a:blip r:embed="rId10"/>
                  <a:stretch>
                    <a:fillRect l="-441" r="-44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6" name="Text Placeholder 2">
                  <a:extLst>
                    <a:ext uri="{FF2B5EF4-FFF2-40B4-BE49-F238E27FC236}">
                      <a16:creationId xmlns:a16="http://schemas.microsoft.com/office/drawing/2014/main" id="{D01AE5EC-2D90-EF4F-9FA4-4F9B04852694}"/>
                    </a:ext>
                  </a:extLst>
                </p:cNvPr>
                <p:cNvSpPr txBox="1">
                  <a:spLocks/>
                </p:cNvSpPr>
                <p:nvPr/>
              </p:nvSpPr>
              <p:spPr>
                <a:xfrm>
                  <a:off x="1441820" y="7148087"/>
                  <a:ext cx="16523960" cy="414431"/>
                </a:xfrm>
                <a:prstGeom prst="rect">
                  <a:avLst/>
                </a:prstGeom>
                <a:solidFill>
                  <a:srgbClr val="FF0000">
                    <a:alpha val="14000"/>
                  </a:srgbClr>
                </a:solidFill>
              </p:spPr>
              <p:txBody>
                <a:bodyPr wrap="square" lIns="82292" tIns="82292" rIns="82292" bIns="82292" anchor="ctr" anchorCtr="0">
                  <a:spAutoFit/>
                </a:bodyPr>
                <a:lstStyle>
                  <a:lvl1pPr marL="0" indent="0" algn="ctr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None/>
                    <a:defRPr sz="4200" b="1" u="sng" kern="1200" baseline="0">
                      <a:solidFill>
                        <a:schemeClr val="accent5">
                          <a:lumMod val="50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075113" indent="-1566863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154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6269038" indent="-1252538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•"/>
                    <a:defRPr sz="132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8777288" indent="-1252538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–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1285538" indent="-1252538" algn="l" defTabSz="5014913" rtl="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charset="0"/>
                    <a:buChar char="»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13793688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16301630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18809574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21317516" indent="-1253972" algn="l" defTabSz="5015886" rtl="0" eaLnBrk="1" latinLnBrk="0" hangingPunct="1">
                    <a:spcBef>
                      <a:spcPct val="20000"/>
                    </a:spcBef>
                    <a:buFont typeface="Arial" pitchFamily="34" charset="0"/>
                    <a:buChar char="•"/>
                    <a:defRPr sz="110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sz="4725" dirty="0">
                      <a:solidFill>
                        <a:schemeClr val="tx1"/>
                      </a:solidFill>
                      <a:latin typeface="Calibri"/>
                    </a:rPr>
                    <a:t>New Ingredient: A Partition for General</a:t>
                  </a:r>
                  <a:r>
                    <a:rPr lang="en-US" sz="4800" b="0" dirty="0">
                      <a:solidFill>
                        <a:schemeClr val="tx1"/>
                      </a:solidFill>
                    </a:rPr>
                    <a:t> </a:t>
                  </a:r>
                  <a14:m>
                    <m:oMath xmlns:m="http://schemas.openxmlformats.org/officeDocument/2006/math">
                      <m:d>
                        <m:dPr>
                          <m:ctrlPr>
                            <a:rPr lang="en-US" sz="48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8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𝐾</m:t>
                          </m:r>
                          <m:r>
                            <a:rPr lang="en-US" sz="48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4800" b="0" i="1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</m:d>
                    </m:oMath>
                  </a14:m>
                  <a:endParaRPr lang="en-US" sz="4725" dirty="0">
                    <a:solidFill>
                      <a:schemeClr val="tx1"/>
                    </a:solidFill>
                    <a:latin typeface="Calibri"/>
                  </a:endParaRPr>
                </a:p>
              </p:txBody>
            </p:sp>
          </mc:Choice>
          <mc:Fallback xmlns="">
            <p:sp>
              <p:nvSpPr>
                <p:cNvPr id="46" name="Text Placeholder 2">
                  <a:extLst>
                    <a:ext uri="{FF2B5EF4-FFF2-40B4-BE49-F238E27FC236}">
                      <a16:creationId xmlns:a16="http://schemas.microsoft.com/office/drawing/2014/main" id="{D01AE5EC-2D90-EF4F-9FA4-4F9B0485269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41820" y="7148087"/>
                  <a:ext cx="16523960" cy="414431"/>
                </a:xfrm>
                <a:prstGeom prst="rect">
                  <a:avLst/>
                </a:prstGeom>
                <a:blipFill>
                  <a:blip r:embed="rId11"/>
                  <a:stretch>
                    <a:fillRect t="-9722" b="-2916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7" name="Oval 46">
            <a:extLst>
              <a:ext uri="{FF2B5EF4-FFF2-40B4-BE49-F238E27FC236}">
                <a16:creationId xmlns:a16="http://schemas.microsoft.com/office/drawing/2014/main" id="{CFEBAD3A-5757-D044-BBCB-39A0F16072BE}"/>
              </a:ext>
            </a:extLst>
          </p:cNvPr>
          <p:cNvSpPr/>
          <p:nvPr/>
        </p:nvSpPr>
        <p:spPr>
          <a:xfrm>
            <a:off x="33564291" y="5682902"/>
            <a:ext cx="600075" cy="66008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253" dirty="0"/>
              <a:t>5</a:t>
            </a:r>
          </a:p>
        </p:txBody>
      </p:sp>
      <p:pic>
        <p:nvPicPr>
          <p:cNvPr id="51" name="Picture 50" descr="Diagram&#10;&#10;Description automatically generated">
            <a:extLst>
              <a:ext uri="{FF2B5EF4-FFF2-40B4-BE49-F238E27FC236}">
                <a16:creationId xmlns:a16="http://schemas.microsoft.com/office/drawing/2014/main" id="{F24FC743-7A56-D341-8EFE-56D2F0991A8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950098" y="21453338"/>
            <a:ext cx="7287862" cy="2990773"/>
          </a:xfrm>
          <a:prstGeom prst="rect">
            <a:avLst/>
          </a:prstGeom>
        </p:spPr>
      </p:pic>
      <p:sp>
        <p:nvSpPr>
          <p:cNvPr id="53" name="Speech Bubble: Rectangle with Corners Rounded 8">
            <a:extLst>
              <a:ext uri="{FF2B5EF4-FFF2-40B4-BE49-F238E27FC236}">
                <a16:creationId xmlns:a16="http://schemas.microsoft.com/office/drawing/2014/main" id="{7221ED2A-A0BB-1D40-A4B8-4E81EBB92786}"/>
              </a:ext>
            </a:extLst>
          </p:cNvPr>
          <p:cNvSpPr/>
          <p:nvPr/>
        </p:nvSpPr>
        <p:spPr>
          <a:xfrm>
            <a:off x="35050932" y="24967033"/>
            <a:ext cx="4146589" cy="708413"/>
          </a:xfrm>
          <a:prstGeom prst="wedgeRoundRectCallout">
            <a:avLst>
              <a:gd name="adj1" fmla="val 95792"/>
              <a:gd name="adj2" fmla="val 13486"/>
              <a:gd name="adj3" fmla="val 16667"/>
            </a:avLst>
          </a:prstGeom>
          <a:solidFill>
            <a:schemeClr val="accent2">
              <a:alpha val="16000"/>
            </a:schemeClr>
          </a:solidFill>
          <a:ln w="53975">
            <a:solidFill>
              <a:schemeClr val="accent2">
                <a:alpha val="99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chemeClr val="accent2"/>
                </a:solidFill>
              </a:rPr>
              <a:t>Level 1 Padding (= Root)</a:t>
            </a:r>
          </a:p>
        </p:txBody>
      </p:sp>
      <p:sp>
        <p:nvSpPr>
          <p:cNvPr id="54" name="Speech Bubble: Rectangle with Corners Rounded 8">
            <a:extLst>
              <a:ext uri="{FF2B5EF4-FFF2-40B4-BE49-F238E27FC236}">
                <a16:creationId xmlns:a16="http://schemas.microsoft.com/office/drawing/2014/main" id="{D2AD955E-C147-D349-8936-D1221B6C0086}"/>
              </a:ext>
            </a:extLst>
          </p:cNvPr>
          <p:cNvSpPr/>
          <p:nvPr/>
        </p:nvSpPr>
        <p:spPr>
          <a:xfrm>
            <a:off x="47535431" y="24325931"/>
            <a:ext cx="2987837" cy="708413"/>
          </a:xfrm>
          <a:prstGeom prst="wedgeRoundRectCallout">
            <a:avLst>
              <a:gd name="adj1" fmla="val -66800"/>
              <a:gd name="adj2" fmla="val 76245"/>
              <a:gd name="adj3" fmla="val 16667"/>
            </a:avLst>
          </a:prstGeom>
          <a:solidFill>
            <a:srgbClr val="7030A0">
              <a:alpha val="16000"/>
            </a:srgbClr>
          </a:solidFill>
          <a:ln w="53975">
            <a:solidFill>
              <a:srgbClr val="7030A0">
                <a:alpha val="99000"/>
              </a:srgb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rgbClr val="7030A0"/>
                </a:solidFill>
                <a:latin typeface="+mj-lt"/>
              </a:rPr>
              <a:t>Level 2 Padding</a:t>
            </a:r>
          </a:p>
        </p:txBody>
      </p:sp>
      <p:sp>
        <p:nvSpPr>
          <p:cNvPr id="55" name="Speech Bubble: Rectangle with Corners Rounded 8">
            <a:extLst>
              <a:ext uri="{FF2B5EF4-FFF2-40B4-BE49-F238E27FC236}">
                <a16:creationId xmlns:a16="http://schemas.microsoft.com/office/drawing/2014/main" id="{B9B0EB28-DBC6-414E-99E7-05AEF9C5E9EB}"/>
              </a:ext>
            </a:extLst>
          </p:cNvPr>
          <p:cNvSpPr/>
          <p:nvPr/>
        </p:nvSpPr>
        <p:spPr>
          <a:xfrm>
            <a:off x="33954147" y="19943541"/>
            <a:ext cx="4269505" cy="1439478"/>
          </a:xfrm>
          <a:prstGeom prst="wedgeRoundRectCallout">
            <a:avLst>
              <a:gd name="adj1" fmla="val 4651"/>
              <a:gd name="adj2" fmla="val 86461"/>
              <a:gd name="adj3" fmla="val 16667"/>
            </a:avLst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dirty="0"/>
              <a:t>The combinatorial tree structure of regions</a:t>
            </a:r>
          </a:p>
        </p:txBody>
      </p:sp>
      <p:sp>
        <p:nvSpPr>
          <p:cNvPr id="56" name="Speech Bubble: Rectangle with Corners Rounded 8">
            <a:extLst>
              <a:ext uri="{FF2B5EF4-FFF2-40B4-BE49-F238E27FC236}">
                <a16:creationId xmlns:a16="http://schemas.microsoft.com/office/drawing/2014/main" id="{30BA684E-A69D-A54B-A825-27512F1048A0}"/>
              </a:ext>
            </a:extLst>
          </p:cNvPr>
          <p:cNvSpPr/>
          <p:nvPr/>
        </p:nvSpPr>
        <p:spPr>
          <a:xfrm>
            <a:off x="47489473" y="21745576"/>
            <a:ext cx="3033795" cy="1310542"/>
          </a:xfrm>
          <a:prstGeom prst="wedgeRoundRectCallout">
            <a:avLst>
              <a:gd name="adj1" fmla="val -105849"/>
              <a:gd name="adj2" fmla="val 73219"/>
              <a:gd name="adj3" fmla="val 16667"/>
            </a:avLst>
          </a:prstGeom>
          <a:solidFill>
            <a:srgbClr val="00B050">
              <a:alpha val="16000"/>
            </a:srgbClr>
          </a:solidFill>
          <a:ln w="4445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rgbClr val="00B050"/>
                </a:solidFill>
              </a:rPr>
              <a:t>Main region with top 2 determined</a:t>
            </a:r>
          </a:p>
        </p:txBody>
      </p:sp>
      <p:sp>
        <p:nvSpPr>
          <p:cNvPr id="57" name="Speech Bubble: Rectangle with Corners Rounded 8">
            <a:extLst>
              <a:ext uri="{FF2B5EF4-FFF2-40B4-BE49-F238E27FC236}">
                <a16:creationId xmlns:a16="http://schemas.microsoft.com/office/drawing/2014/main" id="{49AB5934-0E23-774F-A89C-B93C8770E1AA}"/>
              </a:ext>
            </a:extLst>
          </p:cNvPr>
          <p:cNvSpPr/>
          <p:nvPr/>
        </p:nvSpPr>
        <p:spPr>
          <a:xfrm>
            <a:off x="38461950" y="19176592"/>
            <a:ext cx="3094943" cy="963467"/>
          </a:xfrm>
          <a:prstGeom prst="wedgeRoundRectCallout">
            <a:avLst>
              <a:gd name="adj1" fmla="val 110912"/>
              <a:gd name="adj2" fmla="val 110625"/>
              <a:gd name="adj3" fmla="val 16667"/>
            </a:avLst>
          </a:prstGeom>
          <a:solidFill>
            <a:srgbClr val="00B050">
              <a:alpha val="16000"/>
            </a:srgbClr>
          </a:solidFill>
          <a:ln w="44450">
            <a:solidFill>
              <a:srgbClr val="00B05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dirty="0">
                <a:solidFill>
                  <a:srgbClr val="00B050"/>
                </a:solidFill>
              </a:rPr>
              <a:t>Main region with top 2 determined</a:t>
            </a:r>
          </a:p>
        </p:txBody>
      </p:sp>
      <p:sp>
        <p:nvSpPr>
          <p:cNvPr id="58" name="Speech Bubble: Rectangle with Corners Rounded 8">
            <a:extLst>
              <a:ext uri="{FF2B5EF4-FFF2-40B4-BE49-F238E27FC236}">
                <a16:creationId xmlns:a16="http://schemas.microsoft.com/office/drawing/2014/main" id="{3078A603-1432-2540-A0ED-12E988A36EF2}"/>
              </a:ext>
            </a:extLst>
          </p:cNvPr>
          <p:cNvSpPr/>
          <p:nvPr/>
        </p:nvSpPr>
        <p:spPr>
          <a:xfrm>
            <a:off x="45209426" y="10246096"/>
            <a:ext cx="3921303" cy="1209512"/>
          </a:xfrm>
          <a:prstGeom prst="wedgeRoundRectCallout">
            <a:avLst>
              <a:gd name="adj1" fmla="val -68970"/>
              <a:gd name="adj2" fmla="val 28893"/>
              <a:gd name="adj3" fmla="val 16667"/>
            </a:avLst>
          </a:prstGeom>
          <a:ln>
            <a:solidFill>
              <a:schemeClr val="tx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000" dirty="0"/>
              <a:t>Start from the root with no inequalities</a:t>
            </a:r>
          </a:p>
        </p:txBody>
      </p:sp>
    </p:spTree>
    <p:extLst>
      <p:ext uri="{BB962C8B-B14F-4D97-AF65-F5344CB8AC3E}">
        <p14:creationId xmlns:p14="http://schemas.microsoft.com/office/powerpoint/2010/main" val="30375064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1486</TotalTime>
  <Words>506</Words>
  <Application>Microsoft Macintosh PowerPoint</Application>
  <PresentationFormat>Custom</PresentationFormat>
  <Paragraphs>62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Mark Sellke</cp:lastModifiedBy>
  <cp:revision>111</cp:revision>
  <dcterms:created xsi:type="dcterms:W3CDTF">2021-07-11T21:50:59Z</dcterms:created>
  <dcterms:modified xsi:type="dcterms:W3CDTF">2022-03-03T17:43:56Z</dcterms:modified>
</cp:coreProperties>
</file>

<file path=docProps/thumbnail.jpeg>
</file>